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8" r:id="rId5"/>
    <p:sldId id="264" r:id="rId6"/>
    <p:sldId id="265" r:id="rId7"/>
    <p:sldId id="266" r:id="rId8"/>
    <p:sldId id="270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C8-CD0C-4FD3-B070-61685616E44D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60AA-66F6-4A1D-8118-1B6F217862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79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C8-CD0C-4FD3-B070-61685616E44D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60AA-66F6-4A1D-8118-1B6F217862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13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C8-CD0C-4FD3-B070-61685616E44D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60AA-66F6-4A1D-8118-1B6F217862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73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C8-CD0C-4FD3-B070-61685616E44D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60AA-66F6-4A1D-8118-1B6F217862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95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C8-CD0C-4FD3-B070-61685616E44D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60AA-66F6-4A1D-8118-1B6F217862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87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C8-CD0C-4FD3-B070-61685616E44D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60AA-66F6-4A1D-8118-1B6F217862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03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C8-CD0C-4FD3-B070-61685616E44D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60AA-66F6-4A1D-8118-1B6F217862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1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C8-CD0C-4FD3-B070-61685616E44D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60AA-66F6-4A1D-8118-1B6F217862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3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C8-CD0C-4FD3-B070-61685616E44D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60AA-66F6-4A1D-8118-1B6F217862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42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C8-CD0C-4FD3-B070-61685616E44D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60AA-66F6-4A1D-8118-1B6F217862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60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A5C8-CD0C-4FD3-B070-61685616E44D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60AA-66F6-4A1D-8118-1B6F217862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10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7A5C8-CD0C-4FD3-B070-61685616E44D}" type="datetimeFigureOut">
              <a:rPr lang="ru-RU" smtClean="0"/>
              <a:t>14.03.2022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60AA-66F6-4A1D-8118-1B6F217862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44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782" y="533705"/>
            <a:ext cx="13023273" cy="327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7854" y="3633569"/>
            <a:ext cx="9144000" cy="1655762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предмета «Окружающий мир»</a:t>
            </a:r>
          </a:p>
          <a:p>
            <a:endParaRPr lang="ru-RU" sz="1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Забелина Ирина Николаевна</a:t>
            </a:r>
          </a:p>
          <a:p>
            <a:pPr algn="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Вершино-Дарасунская СОШ</a:t>
            </a:r>
          </a:p>
        </p:txBody>
      </p:sp>
    </p:spTree>
    <p:extLst>
      <p:ext uri="{BB962C8B-B14F-4D97-AF65-F5344CB8AC3E}">
        <p14:creationId xmlns:p14="http://schemas.microsoft.com/office/powerpoint/2010/main" val="222315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представить себе мир сегодня без денег. Деньги окружают человека с самого рождения и становятся одним из главных условий жизни. Поэтому уроки финансовой грамотности сегодня просто необходимы.</a:t>
            </a:r>
          </a:p>
        </p:txBody>
      </p:sp>
      <p:pic>
        <p:nvPicPr>
          <p:cNvPr id="1026" name="Picture 2" descr="https://avatars.mds.yandex.net/get-zen_doc/1706621/pub_5f912f762c1a69338e3e4301_5f9134ea6dc8f92eda122736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06" y="2674883"/>
            <a:ext cx="5971309" cy="2826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455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начальных классах темы по «Финансовой грамотности» нашли отражение в 1-4 классах предмета «Окружающий мир»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032992E-34ED-4C6A-B2E6-B4E7E27AE1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59" y="2656900"/>
            <a:ext cx="1942235" cy="266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EFA4563-6C1F-4201-9BE7-A060AC26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12" y="2656900"/>
            <a:ext cx="1942235" cy="27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C017684A-6B29-4876-88BD-943D84D5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65" y="2656910"/>
            <a:ext cx="1942235" cy="270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9AFF7E4E-771E-4899-8886-347E7D07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564" y="2618510"/>
            <a:ext cx="1942236" cy="270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5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941784"/>
              </p:ext>
            </p:extLst>
          </p:nvPr>
        </p:nvGraphicFramePr>
        <p:xfrm>
          <a:off x="712076" y="533290"/>
          <a:ext cx="10515599" cy="2800632"/>
        </p:xfrm>
        <a:graphic>
          <a:graphicData uri="http://schemas.openxmlformats.org/drawingml/2006/table">
            <a:tbl>
              <a:tblPr firstRow="1" firstCol="1" bandRow="1"/>
              <a:tblGrid>
                <a:gridCol w="1322407">
                  <a:extLst>
                    <a:ext uri="{9D8B030D-6E8A-4147-A177-3AD203B41FA5}">
                      <a16:colId xmlns:a16="http://schemas.microsoft.com/office/drawing/2014/main" xmlns="" val="2355435760"/>
                    </a:ext>
                  </a:extLst>
                </a:gridCol>
                <a:gridCol w="4111353">
                  <a:extLst>
                    <a:ext uri="{9D8B030D-6E8A-4147-A177-3AD203B41FA5}">
                      <a16:colId xmlns:a16="http://schemas.microsoft.com/office/drawing/2014/main" xmlns="" val="4073659356"/>
                    </a:ext>
                  </a:extLst>
                </a:gridCol>
                <a:gridCol w="5081839">
                  <a:extLst>
                    <a:ext uri="{9D8B030D-6E8A-4147-A177-3AD203B41FA5}">
                      <a16:colId xmlns:a16="http://schemas.microsoft.com/office/drawing/2014/main" xmlns="" val="3490564973"/>
                    </a:ext>
                  </a:extLst>
                </a:gridCol>
              </a:tblGrid>
              <a:tr h="503137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заявленная в программе по предмету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по финансовой грамотности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3489139"/>
                  </a:ext>
                </a:extLst>
              </a:tr>
              <a:tr h="503137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 в семье.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Откуда в семью приходят деньги?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5534092"/>
                  </a:ext>
                </a:extLst>
              </a:tr>
              <a:tr h="48975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Откуда в наш дом приходит вода.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за воду и ее экономия.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1379450"/>
                  </a:ext>
                </a:extLst>
              </a:tr>
              <a:tr h="503137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Откуда в наш дом приходит электричество.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за электричество и ее экономия.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3730477"/>
                  </a:ext>
                </a:extLst>
              </a:tr>
              <a:tr h="48975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профессии важны.</a:t>
                      </a:r>
                    </a:p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Люди трудятся, чтобы прокормить себя и свою семью, чтобы сделать запасы на будущее, приносить пользу другим.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115801"/>
                  </a:ext>
                </a:extLst>
              </a:tr>
            </a:tbl>
          </a:graphicData>
        </a:graphic>
      </p:graphicFrame>
      <p:pic>
        <p:nvPicPr>
          <p:cNvPr id="10" name="Picture 4" descr="https://m.alterainvest.ru/upload/iblock/c40/c4043d5b28a61eccbb2635742e3d04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04" y="3552329"/>
            <a:ext cx="3199534" cy="239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970" y="3842246"/>
            <a:ext cx="4251986" cy="2350018"/>
          </a:xfrm>
          <a:prstGeom prst="rect">
            <a:avLst/>
          </a:prstGeom>
        </p:spPr>
      </p:pic>
      <p:pic>
        <p:nvPicPr>
          <p:cNvPr id="6" name="Picture 8" descr="https://www.doverie-omsk.ru/upload/u39/wysiwyg/2020-psihologija-otnoshenii/sem-budget-7.jpg">
            <a:extLst>
              <a:ext uri="{FF2B5EF4-FFF2-40B4-BE49-F238E27FC236}">
                <a16:creationId xmlns:a16="http://schemas.microsoft.com/office/drawing/2014/main" xmlns="" id="{2F36F0D7-82E7-403E-B4C8-4AC6CFB0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5" y="3429000"/>
            <a:ext cx="3848817" cy="288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81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955195"/>
              </p:ext>
            </p:extLst>
          </p:nvPr>
        </p:nvGraphicFramePr>
        <p:xfrm>
          <a:off x="986589" y="235054"/>
          <a:ext cx="10388230" cy="2919794"/>
        </p:xfrm>
        <a:graphic>
          <a:graphicData uri="http://schemas.openxmlformats.org/drawingml/2006/table">
            <a:tbl>
              <a:tblPr firstRow="1" firstCol="1" bandRow="1"/>
              <a:tblGrid>
                <a:gridCol w="2131121">
                  <a:extLst>
                    <a:ext uri="{9D8B030D-6E8A-4147-A177-3AD203B41FA5}">
                      <a16:colId xmlns:a16="http://schemas.microsoft.com/office/drawing/2014/main" xmlns="" val="3538858922"/>
                    </a:ext>
                  </a:extLst>
                </a:gridCol>
                <a:gridCol w="4558951">
                  <a:extLst>
                    <a:ext uri="{9D8B030D-6E8A-4147-A177-3AD203B41FA5}">
                      <a16:colId xmlns:a16="http://schemas.microsoft.com/office/drawing/2014/main" xmlns="" val="1102444771"/>
                    </a:ext>
                  </a:extLst>
                </a:gridCol>
                <a:gridCol w="3698158">
                  <a:extLst>
                    <a:ext uri="{9D8B030D-6E8A-4147-A177-3AD203B41FA5}">
                      <a16:colId xmlns:a16="http://schemas.microsoft.com/office/drawing/2014/main" xmlns="" val="1644545275"/>
                    </a:ext>
                  </a:extLst>
                </a:gridCol>
              </a:tblGrid>
              <a:tr h="335155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заявленная в программе по предмету</a:t>
                      </a:r>
                    </a:p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по финансовой грамотности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9827856"/>
                  </a:ext>
                </a:extLst>
              </a:tr>
              <a:tr h="443578">
                <a:tc rowSpan="4"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Экологический календарь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(мусор)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Можно собрать макулатуры и реализовать её.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3585262"/>
                  </a:ext>
                </a:extLst>
              </a:tr>
              <a:tr h="443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Зимние праздники.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 торг. История денег.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9377943"/>
                  </a:ext>
                </a:extLst>
              </a:tr>
              <a:tr h="673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Откуда этот хлебушек?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Товарооборот. Что такое рабочий день и заработная плата.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619478"/>
                  </a:ext>
                </a:extLst>
              </a:tr>
              <a:tr h="49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 –союз народов России.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Национальные деньги-их название.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5312207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B171410-DA60-4B9E-9E1A-5E70E1477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242586"/>
            <a:ext cx="3962400" cy="32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334B068-A5CB-42FF-B52D-19E04DF9D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521280"/>
            <a:ext cx="3777916" cy="280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FA2DA905-F60E-48E0-9CF8-42BE62234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56" y="3383967"/>
            <a:ext cx="3007895" cy="30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4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424636"/>
              </p:ext>
            </p:extLst>
          </p:nvPr>
        </p:nvGraphicFramePr>
        <p:xfrm>
          <a:off x="507064" y="228711"/>
          <a:ext cx="10644412" cy="2399208"/>
        </p:xfrm>
        <a:graphic>
          <a:graphicData uri="http://schemas.openxmlformats.org/drawingml/2006/table">
            <a:tbl>
              <a:tblPr firstRow="1" firstCol="1" bandRow="1"/>
              <a:tblGrid>
                <a:gridCol w="2040107">
                  <a:extLst>
                    <a:ext uri="{9D8B030D-6E8A-4147-A177-3AD203B41FA5}">
                      <a16:colId xmlns:a16="http://schemas.microsoft.com/office/drawing/2014/main" xmlns="" val="505143959"/>
                    </a:ext>
                  </a:extLst>
                </a:gridCol>
                <a:gridCol w="4213080">
                  <a:extLst>
                    <a:ext uri="{9D8B030D-6E8A-4147-A177-3AD203B41FA5}">
                      <a16:colId xmlns:a16="http://schemas.microsoft.com/office/drawing/2014/main" xmlns="" val="206545914"/>
                    </a:ext>
                  </a:extLst>
                </a:gridCol>
                <a:gridCol w="4391225">
                  <a:extLst>
                    <a:ext uri="{9D8B030D-6E8A-4147-A177-3AD203B41FA5}">
                      <a16:colId xmlns:a16="http://schemas.microsoft.com/office/drawing/2014/main" xmlns="" val="119252618"/>
                    </a:ext>
                  </a:extLst>
                </a:gridCol>
              </a:tblGrid>
              <a:tr h="377756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заявленная в программе по предмету</a:t>
                      </a:r>
                    </a:p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по финансовой грамотности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2979057"/>
                  </a:ext>
                </a:extLst>
              </a:tr>
              <a:tr h="453772">
                <a:tc rowSpan="3"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стоимости билетов.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887020"/>
                  </a:ext>
                </a:extLst>
              </a:tr>
              <a:tr h="453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информации и связи.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Где можно делать покупки? Интернет магазины.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5542914"/>
                  </a:ext>
                </a:extLst>
              </a:tr>
              <a:tr h="784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Семейный бюджет.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чего он состоит и как складывается?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Карманные</a:t>
                      </a:r>
                      <a:r>
                        <a:rPr lang="ru-RU" sz="16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деньги.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1533289"/>
                  </a:ext>
                </a:extLst>
              </a:tr>
            </a:tbl>
          </a:graphicData>
        </a:graphic>
      </p:graphicFrame>
      <p:sp>
        <p:nvSpPr>
          <p:cNvPr id="5" name="AutoShape 4" descr="D:\Downloads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D:\Downloads\scale_1200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1" descr="https://s1.slide-share.ru/s_slide/f95c2e999dd3e130aed50071f8a67ada/bcfd8419-583b-4d72-b728-fdfabc0785e8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Picture 2" descr="https://mir-s3-cdn-cf.behance.net/projects/max_808/6363a288916613.Y3JvcCwxMDc0LDg0MCw1MCwxODY.png">
            <a:extLst>
              <a:ext uri="{FF2B5EF4-FFF2-40B4-BE49-F238E27FC236}">
                <a16:creationId xmlns:a16="http://schemas.microsoft.com/office/drawing/2014/main" xmlns="" id="{0F1D8E50-2E89-42E2-B994-E1471FA2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0374" y="3165721"/>
            <a:ext cx="3385124" cy="28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3DB6C6E1-4546-4907-9882-AA432E54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62" y="2869007"/>
            <a:ext cx="3528665" cy="305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0C9A9B9D-2AAB-4640-B42B-D6141A187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97" y="2869007"/>
            <a:ext cx="3528665" cy="28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47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315729"/>
              </p:ext>
            </p:extLst>
          </p:nvPr>
        </p:nvGraphicFramePr>
        <p:xfrm>
          <a:off x="883242" y="470232"/>
          <a:ext cx="10515600" cy="2700049"/>
        </p:xfrm>
        <a:graphic>
          <a:graphicData uri="http://schemas.openxmlformats.org/drawingml/2006/table">
            <a:tbl>
              <a:tblPr firstRow="1" firstCol="1" bandRow="1"/>
              <a:tblGrid>
                <a:gridCol w="921326">
                  <a:extLst>
                    <a:ext uri="{9D8B030D-6E8A-4147-A177-3AD203B41FA5}">
                      <a16:colId xmlns:a16="http://schemas.microsoft.com/office/drawing/2014/main" xmlns="" val="1815376105"/>
                    </a:ext>
                  </a:extLst>
                </a:gridCol>
                <a:gridCol w="4433455">
                  <a:extLst>
                    <a:ext uri="{9D8B030D-6E8A-4147-A177-3AD203B41FA5}">
                      <a16:colId xmlns:a16="http://schemas.microsoft.com/office/drawing/2014/main" xmlns="" val="756550524"/>
                    </a:ext>
                  </a:extLst>
                </a:gridCol>
                <a:gridCol w="5160819">
                  <a:extLst>
                    <a:ext uri="{9D8B030D-6E8A-4147-A177-3AD203B41FA5}">
                      <a16:colId xmlns:a16="http://schemas.microsoft.com/office/drawing/2014/main" xmlns="" val="1807590903"/>
                    </a:ext>
                  </a:extLst>
                </a:gridCol>
              </a:tblGrid>
              <a:tr h="276979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заявленная в программе по предмету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по финансовой грамотности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4671711"/>
                  </a:ext>
                </a:extLst>
              </a:tr>
              <a:tr h="454533">
                <a:tc rowSpan="3"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Путешествия по городам и странам.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 в разных странах.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валют.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37029"/>
                  </a:ext>
                </a:extLst>
              </a:tr>
              <a:tr h="276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закон России.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 берешь в долг? Что такое страхование?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6145218"/>
                  </a:ext>
                </a:extLst>
              </a:tr>
              <a:tr h="873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Путешествие по России.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пользоваться банковской картой?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5236146"/>
                  </a:ext>
                </a:extLst>
              </a:tr>
            </a:tbl>
          </a:graphicData>
        </a:graphic>
      </p:graphicFrame>
      <p:pic>
        <p:nvPicPr>
          <p:cNvPr id="10244" name="Picture 4" descr="https://www.konusmarket.ru/upload/medialibrary/763/7637416f79e244e79b27c5f52e7bd1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" y="3309388"/>
            <a:ext cx="3434750" cy="260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evencovka.ru/wp-content/uploads/2020/09/33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43" y="3309388"/>
            <a:ext cx="4178236" cy="26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3B5495-DC96-4D38-836C-FD37DB00C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08" y="3136201"/>
            <a:ext cx="3951777" cy="29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22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3DC31E7-775D-4750-AB4B-A4755D6D1F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" y="228600"/>
            <a:ext cx="11081084" cy="625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>
                <a:solidFill>
                  <a:srgbClr val="00B0F0"/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4035681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250</Words>
  <Application>Microsoft Office PowerPoint</Application>
  <PresentationFormat>Произвольный</PresentationFormat>
  <Paragraphs>89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  Нельзя представить себе мир сегодня без денег. Деньги окружают человека с самого рождения и становятся одним из главных условий жизни. Поэтому уроки финансовой грамотности сегодня просто необходимы.</vt:lpstr>
      <vt:lpstr>  В начальных классах темы по «Финансовой грамотности» нашли отражение в 1-4 классах предмета «Окружающий мир»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Галина Николаевна</cp:lastModifiedBy>
  <cp:revision>42</cp:revision>
  <dcterms:created xsi:type="dcterms:W3CDTF">2021-01-31T16:54:47Z</dcterms:created>
  <dcterms:modified xsi:type="dcterms:W3CDTF">2022-03-14T05:04:00Z</dcterms:modified>
</cp:coreProperties>
</file>